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EB Garamond"/>
      <p:regular r:id="rId18"/>
      <p:bold r:id="rId19"/>
      <p:italic r:id="rId20"/>
      <p:boldItalic r:id="rId21"/>
    </p:embeddedFont>
    <p:embeddedFont>
      <p:font typeface="Merriweather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-italic.fntdata"/><Relationship Id="rId22" Type="http://schemas.openxmlformats.org/officeDocument/2006/relationships/font" Target="fonts/Merriweather-regular.fntdata"/><Relationship Id="rId21" Type="http://schemas.openxmlformats.org/officeDocument/2006/relationships/font" Target="fonts/EBGaramond-boldItalic.fntdata"/><Relationship Id="rId24" Type="http://schemas.openxmlformats.org/officeDocument/2006/relationships/font" Target="fonts/Merriweather-italic.fntdata"/><Relationship Id="rId23" Type="http://schemas.openxmlformats.org/officeDocument/2006/relationships/font" Target="fonts/Merriweather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EBGaramond-bold.fntdata"/><Relationship Id="rId18" Type="http://schemas.openxmlformats.org/officeDocument/2006/relationships/font" Target="fonts/EBGaramond-regular.fntdata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497b5e04e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497b5e04e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434b978d1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434b978d1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materials from Jarrett Billingsley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3ff3214b8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3ff3214b8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If you have personal questions, see me after.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42fdcbb56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42fdcbb56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42fdcbb56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42fdcbb56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42fdcbb564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42fdcbb56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3ff3214b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3ff3214b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42fdcbb564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42fdcbb564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e1c98bbc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3e1c98bbc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3e1c98bbc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3e1c98bbc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3e1c98bbc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3e1c98bbc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tt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0" y="1049375"/>
            <a:ext cx="5549400" cy="171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EB Garamond"/>
              <a:buNone/>
              <a:defRPr b="1" sz="52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605525"/>
            <a:ext cx="554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2800"/>
              <a:buFont typeface="EB Garamond"/>
              <a:buNone/>
              <a:defRPr sz="2800">
                <a:solidFill>
                  <a:srgbClr val="CCCC9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2" type="subTitle"/>
          </p:nvPr>
        </p:nvSpPr>
        <p:spPr>
          <a:xfrm>
            <a:off x="321264" y="3008181"/>
            <a:ext cx="554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500"/>
              <a:buFont typeface="EB Garamond"/>
              <a:buNone/>
              <a:defRPr sz="1500">
                <a:solidFill>
                  <a:srgbClr val="CCCC9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9466"/>
            <a:ext cx="3019124" cy="54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4"/>
          <p:cNvGrpSpPr/>
          <p:nvPr/>
        </p:nvGrpSpPr>
        <p:grpSpPr>
          <a:xfrm>
            <a:off x="-9475" y="-17100"/>
            <a:ext cx="9144000" cy="727200"/>
            <a:chOff x="-9475" y="-17100"/>
            <a:chExt cx="9144000" cy="727200"/>
          </a:xfrm>
        </p:grpSpPr>
        <p:sp>
          <p:nvSpPr>
            <p:cNvPr id="19" name="Google Shape;19;p4"/>
            <p:cNvSpPr/>
            <p:nvPr/>
          </p:nvSpPr>
          <p:spPr>
            <a:xfrm>
              <a:off x="-9475" y="-17100"/>
              <a:ext cx="9144000" cy="727200"/>
            </a:xfrm>
            <a:prstGeom prst="rect">
              <a:avLst/>
            </a:prstGeom>
            <a:gradFill>
              <a:gsLst>
                <a:gs pos="0">
                  <a:srgbClr val="CCCC90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0" name="Google Shape;20;p4"/>
            <p:cNvPicPr preferRelativeResize="0"/>
            <p:nvPr/>
          </p:nvPicPr>
          <p:blipFill rotWithShape="1">
            <a:blip r:embed="rId2">
              <a:alphaModFix/>
            </a:blip>
            <a:srcRect b="4595" l="3519" r="91925" t="84270"/>
            <a:stretch/>
          </p:blipFill>
          <p:spPr>
            <a:xfrm>
              <a:off x="58275" y="31450"/>
              <a:ext cx="493548" cy="6786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4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832925"/>
            <a:ext cx="8520600" cy="3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➢"/>
              <a:defRPr sz="2200">
                <a:solidFill>
                  <a:schemeClr val="dk1"/>
                </a:solidFill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>
                <a:solidFill>
                  <a:schemeClr val="dk1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>
                <a:solidFill>
                  <a:schemeClr val="dk1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>
                <a:solidFill>
                  <a:schemeClr val="dk1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>
                <a:solidFill>
                  <a:schemeClr val="dk1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>
                <a:solidFill>
                  <a:schemeClr val="dk1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>
                <a:solidFill>
                  <a:schemeClr val="dk1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4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buNone/>
              <a:defRPr/>
            </a:lvl1pPr>
            <a:lvl2pPr lvl="1" rtl="0" algn="l">
              <a:buNone/>
              <a:defRPr/>
            </a:lvl2pPr>
            <a:lvl3pPr lvl="2" rtl="0" algn="l">
              <a:buNone/>
              <a:defRPr/>
            </a:lvl3pPr>
            <a:lvl4pPr lvl="3" rtl="0" algn="l">
              <a:buNone/>
              <a:defRPr/>
            </a:lvl4pPr>
            <a:lvl5pPr lvl="4" rtl="0" algn="l">
              <a:buNone/>
              <a:defRPr/>
            </a:lvl5pPr>
            <a:lvl6pPr lvl="5" rtl="0" algn="l">
              <a:buNone/>
              <a:defRPr/>
            </a:lvl6pPr>
            <a:lvl7pPr lvl="6" rtl="0" algn="l">
              <a:buNone/>
              <a:defRPr/>
            </a:lvl7pPr>
            <a:lvl8pPr lvl="7" rtl="0" algn="l">
              <a:buNone/>
              <a:defRPr/>
            </a:lvl8pPr>
            <a:lvl9pPr lvl="8" rtl="0" algn="l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5"/>
          <p:cNvGrpSpPr/>
          <p:nvPr/>
        </p:nvGrpSpPr>
        <p:grpSpPr>
          <a:xfrm>
            <a:off x="-9475" y="-17100"/>
            <a:ext cx="9144000" cy="572700"/>
            <a:chOff x="-9475" y="-17100"/>
            <a:chExt cx="9144000" cy="572700"/>
          </a:xfrm>
        </p:grpSpPr>
        <p:sp>
          <p:nvSpPr>
            <p:cNvPr id="27" name="Google Shape;27;p5"/>
            <p:cNvSpPr/>
            <p:nvPr/>
          </p:nvSpPr>
          <p:spPr>
            <a:xfrm>
              <a:off x="-9475" y="-17100"/>
              <a:ext cx="9144000" cy="572700"/>
            </a:xfrm>
            <a:prstGeom prst="rect">
              <a:avLst/>
            </a:prstGeom>
            <a:gradFill>
              <a:gsLst>
                <a:gs pos="0">
                  <a:srgbClr val="CCCC90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8" name="Google Shape;28;p5"/>
            <p:cNvPicPr preferRelativeResize="0"/>
            <p:nvPr/>
          </p:nvPicPr>
          <p:blipFill rotWithShape="1">
            <a:blip r:embed="rId2">
              <a:alphaModFix/>
            </a:blip>
            <a:srcRect b="4595" l="3519" r="91925" t="84270"/>
            <a:stretch/>
          </p:blipFill>
          <p:spPr>
            <a:xfrm>
              <a:off x="76200" y="-17100"/>
              <a:ext cx="416502" cy="572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" name="Google Shape;29;p5"/>
          <p:cNvSpPr txBox="1"/>
          <p:nvPr>
            <p:ph type="title"/>
          </p:nvPr>
        </p:nvSpPr>
        <p:spPr>
          <a:xfrm>
            <a:off x="492700" y="-17100"/>
            <a:ext cx="80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6"/>
          <p:cNvGrpSpPr/>
          <p:nvPr/>
        </p:nvGrpSpPr>
        <p:grpSpPr>
          <a:xfrm>
            <a:off x="-9475" y="-17100"/>
            <a:ext cx="9144000" cy="572700"/>
            <a:chOff x="-9475" y="-17100"/>
            <a:chExt cx="9144000" cy="572700"/>
          </a:xfrm>
        </p:grpSpPr>
        <p:sp>
          <p:nvSpPr>
            <p:cNvPr id="35" name="Google Shape;35;p6"/>
            <p:cNvSpPr/>
            <p:nvPr/>
          </p:nvSpPr>
          <p:spPr>
            <a:xfrm>
              <a:off x="-9475" y="-17100"/>
              <a:ext cx="9144000" cy="572700"/>
            </a:xfrm>
            <a:prstGeom prst="rect">
              <a:avLst/>
            </a:prstGeom>
            <a:gradFill>
              <a:gsLst>
                <a:gs pos="0">
                  <a:srgbClr val="CCCC90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6" name="Google Shape;36;p6"/>
            <p:cNvPicPr preferRelativeResize="0"/>
            <p:nvPr/>
          </p:nvPicPr>
          <p:blipFill rotWithShape="1">
            <a:blip r:embed="rId2">
              <a:alphaModFix/>
            </a:blip>
            <a:srcRect b="4595" l="3519" r="91925" t="84270"/>
            <a:stretch/>
          </p:blipFill>
          <p:spPr>
            <a:xfrm>
              <a:off x="76200" y="-17100"/>
              <a:ext cx="416502" cy="572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" name="Google Shape;37;p6"/>
          <p:cNvSpPr txBox="1"/>
          <p:nvPr>
            <p:ph type="title"/>
          </p:nvPr>
        </p:nvSpPr>
        <p:spPr>
          <a:xfrm>
            <a:off x="492700" y="-17100"/>
            <a:ext cx="80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725075"/>
            <a:ext cx="4295700" cy="42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" name="Google Shape;42;p7"/>
          <p:cNvGrpSpPr/>
          <p:nvPr/>
        </p:nvGrpSpPr>
        <p:grpSpPr>
          <a:xfrm>
            <a:off x="-9475" y="-17100"/>
            <a:ext cx="9144000" cy="572700"/>
            <a:chOff x="-9475" y="-17100"/>
            <a:chExt cx="9144000" cy="572700"/>
          </a:xfrm>
        </p:grpSpPr>
        <p:sp>
          <p:nvSpPr>
            <p:cNvPr id="43" name="Google Shape;43;p7"/>
            <p:cNvSpPr/>
            <p:nvPr/>
          </p:nvSpPr>
          <p:spPr>
            <a:xfrm>
              <a:off x="-9475" y="-17100"/>
              <a:ext cx="9144000" cy="572700"/>
            </a:xfrm>
            <a:prstGeom prst="rect">
              <a:avLst/>
            </a:prstGeom>
            <a:gradFill>
              <a:gsLst>
                <a:gs pos="0">
                  <a:srgbClr val="CCCC90"/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4" name="Google Shape;44;p7"/>
            <p:cNvPicPr preferRelativeResize="0"/>
            <p:nvPr/>
          </p:nvPicPr>
          <p:blipFill rotWithShape="1">
            <a:blip r:embed="rId2">
              <a:alphaModFix/>
            </a:blip>
            <a:srcRect b="4595" l="3519" r="91925" t="84270"/>
            <a:stretch/>
          </p:blipFill>
          <p:spPr>
            <a:xfrm>
              <a:off x="76200" y="-17100"/>
              <a:ext cx="416502" cy="572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" name="Google Shape;45;p7"/>
          <p:cNvSpPr txBox="1"/>
          <p:nvPr>
            <p:ph type="title"/>
          </p:nvPr>
        </p:nvSpPr>
        <p:spPr>
          <a:xfrm>
            <a:off x="523175" y="0"/>
            <a:ext cx="4295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>
            <a:off x="21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800"/>
              <a:buChar char="●"/>
              <a:defRPr>
                <a:solidFill>
                  <a:srgbClr val="CCCC90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400"/>
              <a:buChar char="○"/>
              <a:defRPr>
                <a:solidFill>
                  <a:srgbClr val="CCCC90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400"/>
              <a:buChar char="■"/>
              <a:defRPr>
                <a:solidFill>
                  <a:srgbClr val="CCCC90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400"/>
              <a:buChar char="●"/>
              <a:defRPr>
                <a:solidFill>
                  <a:srgbClr val="CCCC90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400"/>
              <a:buChar char="○"/>
              <a:defRPr>
                <a:solidFill>
                  <a:srgbClr val="CCCC90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400"/>
              <a:buChar char="■"/>
              <a:defRPr>
                <a:solidFill>
                  <a:srgbClr val="CCCC90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400"/>
              <a:buChar char="●"/>
              <a:defRPr>
                <a:solidFill>
                  <a:srgbClr val="CCCC90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400"/>
              <a:buChar char="○"/>
              <a:defRPr>
                <a:solidFill>
                  <a:srgbClr val="CCCC90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1400"/>
              <a:buChar char="■"/>
              <a:defRPr>
                <a:solidFill>
                  <a:srgbClr val="CCCC90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>
            <p:ph type="title"/>
          </p:nvPr>
        </p:nvSpPr>
        <p:spPr>
          <a:xfrm>
            <a:off x="189450" y="1602000"/>
            <a:ext cx="87651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6000"/>
              <a:buNone/>
              <a:defRPr sz="6000">
                <a:solidFill>
                  <a:srgbClr val="CCCC9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6000"/>
              <a:buNone/>
              <a:defRPr sz="6000">
                <a:solidFill>
                  <a:srgbClr val="CCCC9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6000"/>
              <a:buNone/>
              <a:defRPr sz="6000">
                <a:solidFill>
                  <a:srgbClr val="CCCC9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6000"/>
              <a:buNone/>
              <a:defRPr sz="6000">
                <a:solidFill>
                  <a:srgbClr val="CCCC9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6000"/>
              <a:buNone/>
              <a:defRPr sz="6000">
                <a:solidFill>
                  <a:srgbClr val="CCCC9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6000"/>
              <a:buNone/>
              <a:defRPr sz="6000">
                <a:solidFill>
                  <a:srgbClr val="CCCC9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6000"/>
              <a:buNone/>
              <a:defRPr sz="6000">
                <a:solidFill>
                  <a:srgbClr val="CCCC9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6000"/>
              <a:buNone/>
              <a:defRPr sz="6000">
                <a:solidFill>
                  <a:srgbClr val="CCCC9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CCCC90"/>
              </a:buClr>
              <a:buSzPts val="6000"/>
              <a:buNone/>
              <a:defRPr sz="6000">
                <a:solidFill>
                  <a:srgbClr val="CCCC90"/>
                </a:solidFill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8" name="Google Shape;58;p10"/>
          <p:cNvCxnSpPr/>
          <p:nvPr/>
        </p:nvCxnSpPr>
        <p:spPr>
          <a:xfrm>
            <a:off x="1647000" y="2950975"/>
            <a:ext cx="5850000" cy="0"/>
          </a:xfrm>
          <a:prstGeom prst="straightConnector1">
            <a:avLst/>
          </a:prstGeom>
          <a:noFill/>
          <a:ln cap="flat" cmpd="sng" w="38100">
            <a:solidFill>
              <a:srgbClr val="CCCC9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492700" y="-17100"/>
            <a:ext cx="80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B Garamond"/>
              <a:buNone/>
              <a:defRPr sz="2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hinwookim@pitt.edu" TargetMode="External"/><Relationship Id="rId4" Type="http://schemas.openxmlformats.org/officeDocument/2006/relationships/hyperlink" Target="http://sites.pitt.edu/~shk148/teaching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itt.guide.eab.com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anvas.pitt.edu/courses/164204/pages/ta-office-hours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ctrTitle"/>
          </p:nvPr>
        </p:nvSpPr>
        <p:spPr>
          <a:xfrm>
            <a:off x="311700" y="515975"/>
            <a:ext cx="5549400" cy="171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750">
                <a:latin typeface="Merriweather"/>
                <a:ea typeface="Merriweather"/>
                <a:cs typeface="Merriweather"/>
                <a:sym typeface="Merriweather"/>
              </a:rPr>
              <a:t>Recitation</a:t>
            </a:r>
            <a:endParaRPr b="0" sz="275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5900">
                <a:latin typeface="Merriweather"/>
                <a:ea typeface="Merriweather"/>
                <a:cs typeface="Merriweather"/>
                <a:sym typeface="Merriweather"/>
              </a:rPr>
              <a:t>Administrivia</a:t>
            </a:r>
            <a:endParaRPr b="0" sz="59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311700" y="1961475"/>
            <a:ext cx="55494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CS 0441 Discrete Structures for Computer Science</a:t>
            </a:r>
            <a:endParaRPr b="1"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(Fall 2022)</a:t>
            </a:r>
            <a:endParaRPr b="1" sz="1800"/>
          </a:p>
        </p:txBody>
      </p:sp>
      <p:sp>
        <p:nvSpPr>
          <p:cNvPr id="74" name="Google Shape;74;p14"/>
          <p:cNvSpPr txBox="1"/>
          <p:nvPr>
            <p:ph idx="2" type="subTitle"/>
          </p:nvPr>
        </p:nvSpPr>
        <p:spPr>
          <a:xfrm>
            <a:off x="321264" y="2627181"/>
            <a:ext cx="554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Shinwoo Kim</a:t>
            </a:r>
            <a:endParaRPr b="1" sz="1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rgbClr val="EFEFEF"/>
                </a:solidFill>
                <a:latin typeface="Courier New"/>
                <a:ea typeface="Courier New"/>
                <a:cs typeface="Courier New"/>
                <a:sym typeface="Courier Ne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shinwookim@pitt.edu</a:t>
            </a:r>
            <a:endParaRPr b="1" sz="1100">
              <a:solidFill>
                <a:srgbClr val="EFEFE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rgbClr val="EFEFEF"/>
                </a:solidFill>
                <a:latin typeface="Courier New"/>
                <a:ea typeface="Courier New"/>
                <a:cs typeface="Courier New"/>
                <a:sym typeface="Courier Ne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sites.pitt.edu/~shk148/teaching</a:t>
            </a:r>
            <a:endParaRPr b="1" sz="1100">
              <a:solidFill>
                <a:srgbClr val="EFEFE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40"/>
              <a:t>Speaking of Academic Integrity</a:t>
            </a:r>
            <a:endParaRPr b="1" sz="3540"/>
          </a:p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311700" y="832925"/>
            <a:ext cx="8520600" cy="39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5000"/>
              <a:buChar char="●"/>
            </a:pPr>
            <a:r>
              <a:rPr b="1" lang="en" sz="5000">
                <a:solidFill>
                  <a:srgbClr val="FF0000"/>
                </a:solidFill>
              </a:rPr>
              <a:t>Don’t Cheat</a:t>
            </a:r>
            <a:endParaRPr b="1" sz="5000">
              <a:solidFill>
                <a:srgbClr val="FF0000"/>
              </a:solidFill>
            </a:endParaRPr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b="1" lang="en" sz="2500"/>
              <a:t>It’s really easy to tell if you cheat.</a:t>
            </a:r>
            <a:endParaRPr b="1" sz="2500"/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b="1" lang="en" sz="2500"/>
              <a:t>You’re here to learn (by your own will); You won’t learn if you cheat.</a:t>
            </a:r>
            <a:endParaRPr b="1" sz="2500"/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b="1" lang="en" sz="2500"/>
              <a:t>You will fail! Getting a </a:t>
            </a:r>
            <a:r>
              <a:rPr b="1" i="1" lang="en" sz="2500"/>
              <a:t>C</a:t>
            </a:r>
            <a:r>
              <a:rPr b="1" lang="en" sz="2500"/>
              <a:t> or </a:t>
            </a:r>
            <a:r>
              <a:rPr b="1" i="1" lang="en" sz="2500"/>
              <a:t>D</a:t>
            </a:r>
            <a:r>
              <a:rPr b="1" lang="en" sz="2500"/>
              <a:t> is better than getting an F</a:t>
            </a:r>
            <a:endParaRPr b="1" sz="2500"/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b="1" lang="en" sz="2500"/>
              <a:t>Also, scary university people get super mad!</a:t>
            </a:r>
            <a:endParaRPr b="1" sz="2500"/>
          </a:p>
        </p:txBody>
      </p:sp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3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40"/>
              <a:t>Classroom behavior &amp; expectations</a:t>
            </a:r>
            <a:endParaRPr b="1" sz="3540"/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311700" y="832925"/>
            <a:ext cx="8520600" cy="39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If I or someone else is making you feel unwelcome or uncomfortable, please </a:t>
            </a:r>
            <a:r>
              <a:rPr b="1" lang="en"/>
              <a:t>contact me </a:t>
            </a:r>
            <a:r>
              <a:rPr b="1" i="1" lang="en" u="sng"/>
              <a:t>privately</a:t>
            </a:r>
            <a:endParaRPr b="1" i="1" u="sng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Be respectful in class (</a:t>
            </a:r>
            <a:r>
              <a:rPr i="1" lang="en"/>
              <a:t>to me and your peers).</a:t>
            </a:r>
            <a:r>
              <a:rPr lang="en"/>
              <a:t> You’re an adult.</a:t>
            </a:r>
            <a:endParaRPr b="1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Adults </a:t>
            </a:r>
            <a:r>
              <a:rPr b="1" lang="en"/>
              <a:t>accept responsibility and apologize; </a:t>
            </a:r>
            <a:r>
              <a:rPr lang="en"/>
              <a:t>they don't say "it was just a joke/meme" or "you're too sensitive"</a:t>
            </a:r>
            <a:endParaRPr b="1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500"/>
              <a:buChar char="●"/>
            </a:pPr>
            <a:r>
              <a:rPr b="1" lang="en" sz="2500">
                <a:solidFill>
                  <a:srgbClr val="FF0000"/>
                </a:solidFill>
              </a:rPr>
              <a:t>DON’T STRUGGLE IN SILENCE!!!! EVER!!</a:t>
            </a:r>
            <a:endParaRPr b="1" sz="2500">
              <a:solidFill>
                <a:srgbClr val="FF0000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b="1" lang="en"/>
              <a:t>Ask questions in recitation</a:t>
            </a:r>
            <a:endParaRPr b="1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b="1" lang="en"/>
              <a:t>Come to office hours</a:t>
            </a:r>
            <a:endParaRPr b="1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b="1" lang="en"/>
              <a:t>Peer tutoring[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Navigate</a:t>
            </a:r>
            <a:r>
              <a:rPr b="1" lang="en"/>
              <a:t>]</a:t>
            </a:r>
            <a:endParaRPr b="1"/>
          </a:p>
        </p:txBody>
      </p:sp>
      <p:sp>
        <p:nvSpPr>
          <p:cNvPr id="156" name="Google Shape;15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24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63" name="Google Shape;16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25"/>
          <p:cNvSpPr txBox="1"/>
          <p:nvPr>
            <p:ph idx="4294967295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</a:t>
            </a:r>
            <a:r>
              <a:rPr b="1" lang="en"/>
              <a:t>re </a:t>
            </a:r>
            <a:r>
              <a:rPr lang="en"/>
              <a:t>y</a:t>
            </a:r>
            <a:r>
              <a:rPr b="1" lang="en"/>
              <a:t>ou in the </a:t>
            </a:r>
            <a:r>
              <a:rPr lang="en"/>
              <a:t>r</a:t>
            </a:r>
            <a:r>
              <a:rPr b="1" lang="en"/>
              <a:t>ight </a:t>
            </a:r>
            <a:r>
              <a:rPr lang="en"/>
              <a:t>p</a:t>
            </a:r>
            <a:r>
              <a:rPr b="1" lang="en"/>
              <a:t>lace?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832925"/>
            <a:ext cx="8520600" cy="3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This is Recitation for </a:t>
            </a:r>
            <a:r>
              <a:rPr b="1" lang="en" sz="2500"/>
              <a:t>CS 0441 · Discrete Structures for Computer Science.</a:t>
            </a:r>
            <a:endParaRPr b="1" sz="2500"/>
          </a:p>
          <a:p>
            <a:pPr indent="-375443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➢"/>
            </a:pPr>
            <a:r>
              <a:rPr b="1" lang="en" sz="2500"/>
              <a:t>Lecture </a:t>
            </a:r>
            <a:r>
              <a:rPr b="1" lang="en" sz="2500"/>
              <a:t>Section 1090</a:t>
            </a:r>
            <a:endParaRPr b="1" sz="2500"/>
          </a:p>
          <a:p>
            <a:pPr indent="-37544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2500"/>
              <a:t>w</a:t>
            </a:r>
            <a:r>
              <a:rPr lang="en" sz="2500"/>
              <a:t>ith </a:t>
            </a:r>
            <a:r>
              <a:rPr b="1" lang="en" sz="2500"/>
              <a:t>Prof. Donald Bonidie</a:t>
            </a:r>
            <a:endParaRPr b="1" sz="2500"/>
          </a:p>
          <a:p>
            <a:pPr indent="-37544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2500"/>
              <a:t>w</a:t>
            </a:r>
            <a:r>
              <a:rPr lang="en" sz="2500"/>
              <a:t>hich meets in </a:t>
            </a:r>
            <a:r>
              <a:rPr b="1" lang="en" sz="2500"/>
              <a:t>5502 Sennott Square</a:t>
            </a:r>
            <a:endParaRPr b="1" sz="2500"/>
          </a:p>
          <a:p>
            <a:pPr indent="-37544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2500"/>
              <a:t>on </a:t>
            </a:r>
            <a:r>
              <a:rPr b="1" lang="en" sz="2500"/>
              <a:t>Mondays &amp; Wednesdays</a:t>
            </a:r>
            <a:r>
              <a:rPr lang="en" sz="2500"/>
              <a:t> at </a:t>
            </a:r>
            <a:r>
              <a:rPr b="1" lang="en" sz="2500"/>
              <a:t>4:30PM - 5:45PM</a:t>
            </a:r>
            <a:endParaRPr b="1" sz="2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500"/>
              <a:t>	</a:t>
            </a:r>
            <a:r>
              <a:rPr lang="en" sz="2500">
                <a:highlight>
                  <a:srgbClr val="FFFF4D"/>
                </a:highlight>
              </a:rPr>
              <a:t>Recitation CRN: </a:t>
            </a:r>
            <a:r>
              <a:rPr b="1" lang="en" sz="2500">
                <a:highlight>
                  <a:srgbClr val="FFFF4D"/>
                </a:highlight>
              </a:rPr>
              <a:t>17064 (Fridays 4:00PM - 4:50PM)</a:t>
            </a:r>
            <a:endParaRPr b="1" sz="2500">
              <a:highlight>
                <a:srgbClr val="FFFF4D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highlight>
                  <a:srgbClr val="FFFF4D"/>
                </a:highlight>
              </a:rPr>
              <a:t>501 Information Sciences Building</a:t>
            </a:r>
            <a:endParaRPr b="1" sz="1650">
              <a:highlight>
                <a:srgbClr val="FFFF4D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/>
              <a:t>Please make sure you’re in the right place.</a:t>
            </a:r>
            <a:endParaRPr b="1" sz="2500"/>
          </a:p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5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Hello!</a:t>
            </a:r>
            <a:endParaRPr b="1"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2737975" y="832925"/>
            <a:ext cx="6094500" cy="40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en"/>
              <a:t>I’m</a:t>
            </a:r>
            <a:r>
              <a:rPr lang="en"/>
              <a:t> Shinwoo. I’m your TA for this term.</a:t>
            </a:r>
            <a:endParaRPr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b="1" lang="en" sz="3000">
                <a:latin typeface="Consolas"/>
                <a:ea typeface="Consolas"/>
                <a:cs typeface="Consolas"/>
                <a:sym typeface="Consolas"/>
              </a:rPr>
              <a:t>shinwookim@pitt.edu</a:t>
            </a:r>
            <a:endParaRPr sz="30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sites.pitt.edu/~shk148/teaching/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b="1" lang="en"/>
              <a:t>Office hours:</a:t>
            </a:r>
            <a:r>
              <a:rPr lang="en"/>
              <a:t> 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Canvas</a:t>
            </a:r>
            <a:endParaRPr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b="1" lang="en" sz="1900"/>
              <a:t>Religious absences:</a:t>
            </a:r>
            <a:r>
              <a:rPr lang="en" sz="1900"/>
              <a:t> contact me ASAP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b="1" lang="en" sz="1900"/>
              <a:t>Students with disabi</a:t>
            </a:r>
            <a:r>
              <a:rPr b="1" lang="en" sz="1900"/>
              <a:t>li</a:t>
            </a:r>
            <a:r>
              <a:rPr b="1" lang="en" sz="1900"/>
              <a:t>ties:</a:t>
            </a:r>
            <a:r>
              <a:rPr lang="en" sz="1900"/>
              <a:t> contact DRS ASAP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b="1" lang="en" sz="1900"/>
              <a:t>Covid Policies: </a:t>
            </a:r>
            <a:r>
              <a:rPr lang="en" sz="1900"/>
              <a:t>see Univ. website</a:t>
            </a:r>
            <a:endParaRPr sz="1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↑ All this on Canvas.</a:t>
            </a:r>
            <a:endParaRPr/>
          </a:p>
        </p:txBody>
      </p:sp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6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  <p:grpSp>
        <p:nvGrpSpPr>
          <p:cNvPr id="91" name="Google Shape;91;p16"/>
          <p:cNvGrpSpPr/>
          <p:nvPr/>
        </p:nvGrpSpPr>
        <p:grpSpPr>
          <a:xfrm>
            <a:off x="235150" y="837900"/>
            <a:ext cx="2287900" cy="2950650"/>
            <a:chOff x="235150" y="837900"/>
            <a:chExt cx="2287900" cy="2950650"/>
          </a:xfrm>
        </p:grpSpPr>
        <p:pic>
          <p:nvPicPr>
            <p:cNvPr id="92" name="Google Shape;92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5150" y="837900"/>
              <a:ext cx="2287702" cy="229781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" name="Google Shape;93;p16"/>
            <p:cNvSpPr txBox="1"/>
            <p:nvPr/>
          </p:nvSpPr>
          <p:spPr>
            <a:xfrm>
              <a:off x="235250" y="3107550"/>
              <a:ext cx="2287800" cy="68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500">
                  <a:solidFill>
                    <a:schemeClr val="dk2"/>
                  </a:solidFill>
                </a:rPr>
                <a:t>Shinwoo Kim (He/Him/His)</a:t>
              </a:r>
              <a:endParaRPr sz="1500"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311700" y="832925"/>
            <a:ext cx="8520600" cy="3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"/>
              <a:t>I send announcements through Canvas which come thru email</a:t>
            </a:r>
            <a:endParaRPr/>
          </a:p>
          <a:p>
            <a:pPr indent="-3365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it is not my responsibility to make sure you get them, it’s yours</a:t>
            </a:r>
            <a:endParaRPr sz="13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b="1" lang="en"/>
              <a:t>For "official" communications, or if you need my attention immediately, </a:t>
            </a:r>
            <a:r>
              <a:rPr b="1" lang="en">
                <a:solidFill>
                  <a:srgbClr val="FF0000"/>
                </a:solidFill>
              </a:rPr>
              <a:t>use email</a:t>
            </a:r>
            <a:r>
              <a:rPr lang="en"/>
              <a:t>.</a:t>
            </a:r>
            <a:endParaRPr/>
          </a:p>
          <a:p>
            <a:pPr indent="-3683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nsolas"/>
              <a:buChar char="○"/>
            </a:pPr>
            <a:r>
              <a:rPr b="1" lang="en" sz="2200"/>
              <a:t>Append </a:t>
            </a:r>
            <a:r>
              <a:rPr b="1" lang="en" sz="2200">
                <a:solidFill>
                  <a:srgbClr val="FF0000"/>
                </a:solidFill>
              </a:rPr>
              <a:t>[CS 0441]</a:t>
            </a:r>
            <a:r>
              <a:rPr lang="en" sz="2200"/>
              <a:t> to Subject; Include your </a:t>
            </a:r>
            <a:r>
              <a:rPr b="1" lang="en" sz="2200"/>
              <a:t>name &amp; section in body</a:t>
            </a:r>
            <a:r>
              <a:rPr lang="en" sz="2200"/>
              <a:t>.</a:t>
            </a:r>
            <a:endParaRPr i="1" sz="2200"/>
          </a:p>
          <a:p>
            <a:pPr indent="-3683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Give me at least 24 hours to respond </a:t>
            </a:r>
            <a:endParaRPr sz="2200"/>
          </a:p>
          <a:p>
            <a:pPr indent="-3238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/>
              <a:t>My business hours are weekdays 9AM - 5PM</a:t>
            </a:r>
            <a:endParaRPr/>
          </a:p>
          <a:p>
            <a:pPr indent="-3238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/>
              <a:t>If I don’t respond after 24 hours, send me another message!!!</a:t>
            </a:r>
            <a:endParaRPr/>
          </a:p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7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189450" y="1602000"/>
            <a:ext cx="87651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300"/>
              <a:t>Welcome to CS441!</a:t>
            </a:r>
            <a:endParaRPr sz="7300"/>
          </a:p>
        </p:txBody>
      </p:sp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T</a:t>
            </a:r>
            <a:r>
              <a:rPr lang="en" sz="4600"/>
              <a:t>extbook</a:t>
            </a:r>
            <a:endParaRPr sz="4600"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11700" y="832925"/>
            <a:ext cx="5995500" cy="12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Kenneth H. Rosen. Discrete Mathematics and Its Applications, </a:t>
            </a:r>
            <a:r>
              <a:rPr b="1" lang="en"/>
              <a:t>8th Edition</a:t>
            </a:r>
            <a:r>
              <a:rPr lang="en"/>
              <a:t>, McGraw Hill</a:t>
            </a:r>
            <a:endParaRPr b="1" sz="1700"/>
          </a:p>
        </p:txBody>
      </p:sp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9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4935" y="783976"/>
            <a:ext cx="2398265" cy="31003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/>
        </p:nvSpPr>
        <p:spPr>
          <a:xfrm>
            <a:off x="311750" y="1812603"/>
            <a:ext cx="5995500" cy="31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You should be able to access it via Canvas</a:t>
            </a:r>
            <a:endParaRPr sz="22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b="1" lang="en" sz="1700">
                <a:solidFill>
                  <a:schemeClr val="dk1"/>
                </a:solidFill>
              </a:rPr>
              <a:t>‘RedShelf Inclusive Access’</a:t>
            </a:r>
            <a:r>
              <a:rPr lang="en" sz="1700">
                <a:solidFill>
                  <a:schemeClr val="dk1"/>
                </a:solidFill>
              </a:rPr>
              <a:t> tab on Canvas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If you want to get a paper copy/use your own copy, you need to ‘opt-out’ before the deadline to get a refund</a:t>
            </a:r>
            <a:endParaRPr sz="17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n" sz="2200">
                <a:solidFill>
                  <a:schemeClr val="dk1"/>
                </a:solidFill>
              </a:rPr>
              <a:t>YOU MUST HAVE A TEXTBOOK TO DO HOMEWORK </a:t>
            </a:r>
            <a:r>
              <a:rPr lang="en" sz="2200">
                <a:solidFill>
                  <a:schemeClr val="dk1"/>
                </a:solidFill>
              </a:rPr>
              <a:t>(worth 30% of your grade)</a:t>
            </a:r>
            <a:endParaRPr sz="22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b="1" lang="en" sz="1700">
                <a:solidFill>
                  <a:schemeClr val="dk1"/>
                </a:solidFill>
              </a:rPr>
              <a:t>CONTACT</a:t>
            </a:r>
            <a:r>
              <a:rPr b="1" lang="en" sz="1700">
                <a:solidFill>
                  <a:schemeClr val="dk1"/>
                </a:solidFill>
              </a:rPr>
              <a:t> ME ASAP IF YOU CAN’T ACCESS YOUR TEXTBOOK</a:t>
            </a:r>
            <a:endParaRPr b="1" sz="17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40"/>
              <a:t>What is recitation?</a:t>
            </a:r>
            <a:endParaRPr b="1" sz="3540"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311700" y="832925"/>
            <a:ext cx="8520600" cy="3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Recitation = “Applying </a:t>
            </a:r>
            <a:r>
              <a:rPr lang="en" sz="2500"/>
              <a:t>what</a:t>
            </a:r>
            <a:r>
              <a:rPr lang="en" sz="2500"/>
              <a:t> you’ve learned in lecture towards solving specific </a:t>
            </a:r>
            <a:r>
              <a:rPr lang="en" sz="2500"/>
              <a:t>concrete</a:t>
            </a:r>
            <a:r>
              <a:rPr lang="en" sz="2500"/>
              <a:t> problems”</a:t>
            </a:r>
            <a:endParaRPr sz="2500"/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en" sz="2500"/>
              <a:t>and compare your solutions to those problems with those of your TA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124" name="Google Shape;12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0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40"/>
              <a:t>Recitation Structure</a:t>
            </a:r>
            <a:endParaRPr b="1" sz="3540"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11700" y="832925"/>
            <a:ext cx="8520600" cy="3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921"/>
              <a:t>During most recitations:</a:t>
            </a:r>
            <a:endParaRPr sz="1921"/>
          </a:p>
          <a:p>
            <a:pPr indent="-350599" lvl="0" marL="457200" rtl="0" algn="l">
              <a:spcBef>
                <a:spcPts val="1200"/>
              </a:spcBef>
              <a:spcAft>
                <a:spcPts val="0"/>
              </a:spcAft>
              <a:buSzPts val="1921"/>
              <a:buAutoNum type="arabicPeriod"/>
            </a:pPr>
            <a:r>
              <a:rPr lang="en" sz="1921"/>
              <a:t>I’ll take questions from you</a:t>
            </a:r>
            <a:endParaRPr sz="1921"/>
          </a:p>
          <a:p>
            <a:pPr indent="-328453" lvl="1" marL="914400" rtl="0" algn="l">
              <a:spcBef>
                <a:spcPts val="0"/>
              </a:spcBef>
              <a:spcAft>
                <a:spcPts val="0"/>
              </a:spcAft>
              <a:buSzPts val="1573"/>
              <a:buAutoNum type="alphaLcPeriod"/>
            </a:pPr>
            <a:r>
              <a:rPr lang="en" sz="1572"/>
              <a:t>questions can be about lecture topics, homework questions, or anything class-related</a:t>
            </a:r>
            <a:endParaRPr sz="1572"/>
          </a:p>
          <a:p>
            <a:pPr indent="-328453" lvl="1" marL="914400" rtl="0" algn="l">
              <a:spcBef>
                <a:spcPts val="0"/>
              </a:spcBef>
              <a:spcAft>
                <a:spcPts val="0"/>
              </a:spcAft>
              <a:buSzPts val="1573"/>
              <a:buAutoNum type="alphaLcPeriod"/>
            </a:pPr>
            <a:r>
              <a:rPr b="1" lang="en" sz="1572"/>
              <a:t>It’s your responsibility to identify problems that are difficult and bring them to recitation</a:t>
            </a:r>
            <a:endParaRPr b="1" sz="1572"/>
          </a:p>
          <a:p>
            <a:pPr indent="-357981" lvl="0" marL="457200" rtl="0" algn="l">
              <a:spcBef>
                <a:spcPts val="0"/>
              </a:spcBef>
              <a:spcAft>
                <a:spcPts val="0"/>
              </a:spcAft>
              <a:buSzPts val="2038"/>
              <a:buAutoNum type="arabicPeriod"/>
            </a:pPr>
            <a:r>
              <a:rPr lang="en" sz="2037"/>
              <a:t>I’ll work out those problems and any other similar problems</a:t>
            </a:r>
            <a:endParaRPr sz="2037"/>
          </a:p>
          <a:p>
            <a:pPr indent="-328453" lvl="1" marL="914400" rtl="0" algn="l">
              <a:spcBef>
                <a:spcPts val="0"/>
              </a:spcBef>
              <a:spcAft>
                <a:spcPts val="0"/>
              </a:spcAft>
              <a:buSzPts val="1573"/>
              <a:buAutoNum type="alphaLcPeriod"/>
            </a:pPr>
            <a:r>
              <a:rPr lang="en" sz="1572"/>
              <a:t>And sometimes, I might ask one of you to come up and work through them in front of the class</a:t>
            </a:r>
            <a:endParaRPr sz="1572"/>
          </a:p>
          <a:p>
            <a:pPr indent="-357981" lvl="0" marL="457200" rtl="0" algn="l">
              <a:spcBef>
                <a:spcPts val="0"/>
              </a:spcBef>
              <a:spcAft>
                <a:spcPts val="0"/>
              </a:spcAft>
              <a:buSzPts val="2038"/>
              <a:buAutoNum type="arabicPeriod"/>
            </a:pPr>
            <a:r>
              <a:rPr lang="en" sz="2037"/>
              <a:t>If we get through 1 &amp; 2, we’ll work on the problems that I’ve prepared</a:t>
            </a:r>
            <a:endParaRPr sz="2037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95"/>
              <a:t>*with similar formats as those on the exams</a:t>
            </a:r>
            <a:endParaRPr sz="149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rPr b="1" lang="en" sz="2037"/>
              <a:t>You are expected to participate—not just listen. </a:t>
            </a:r>
            <a:r>
              <a:rPr b="1" lang="en" sz="2037">
                <a:solidFill>
                  <a:srgbClr val="FF0000"/>
                </a:solidFill>
              </a:rPr>
              <a:t>Ask Questions!!!</a:t>
            </a:r>
            <a:endParaRPr sz="1495"/>
          </a:p>
        </p:txBody>
      </p:sp>
      <p:sp>
        <p:nvSpPr>
          <p:cNvPr id="132" name="Google Shape;13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1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92700" y="-17100"/>
            <a:ext cx="80277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40"/>
              <a:t>I’m here to help, but don’t</a:t>
            </a:r>
            <a:endParaRPr b="1" sz="3540"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11700" y="832925"/>
            <a:ext cx="8520600" cy="39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Wait until the last minute to ask questions</a:t>
            </a:r>
            <a:r>
              <a:rPr lang="en" sz="2000"/>
              <a:t>. </a:t>
            </a:r>
            <a:r>
              <a:rPr lang="en" sz="2000"/>
              <a:t>There are only so many hours in a day.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If you wait until the last minute, I </a:t>
            </a:r>
            <a:r>
              <a:rPr b="1" lang="en" sz="2000"/>
              <a:t>can’t guarantee </a:t>
            </a:r>
            <a:r>
              <a:rPr lang="en" sz="2000"/>
              <a:t>a response</a:t>
            </a:r>
            <a:r>
              <a:rPr b="1" lang="en" sz="2000"/>
              <a:t> until after the due</a:t>
            </a:r>
            <a:r>
              <a:rPr lang="en" sz="2000"/>
              <a:t> date.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E-mail me </a:t>
            </a:r>
            <a:r>
              <a:rPr b="1" lang="en" sz="2000"/>
              <a:t>for a solution</a:t>
            </a:r>
            <a:r>
              <a:rPr lang="en" sz="2000"/>
              <a:t> to a homework problem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Email is not great for giving </a:t>
            </a:r>
            <a:r>
              <a:rPr b="1" lang="en" sz="2000"/>
              <a:t>step-by-step help</a:t>
            </a:r>
            <a:endParaRPr b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 will usually reply with </a:t>
            </a:r>
            <a:r>
              <a:rPr b="1" lang="en" sz="2000"/>
              <a:t>‘Please bring the question to REC/OH’</a:t>
            </a:r>
            <a:endParaRPr b="1"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You must show proof that you’ve attempted the problem.</a:t>
            </a:r>
            <a:endParaRPr b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Distributing answers via E-mail </a:t>
            </a:r>
            <a:r>
              <a:rPr i="1" lang="en" sz="2000" u="sng"/>
              <a:t>can</a:t>
            </a:r>
            <a:r>
              <a:rPr i="1" lang="en" sz="2000"/>
              <a:t> be an </a:t>
            </a:r>
            <a:r>
              <a:rPr b="1" lang="en" sz="2000">
                <a:solidFill>
                  <a:srgbClr val="FF0000"/>
                </a:solidFill>
              </a:rPr>
              <a:t>ACADEMIC INTEGRITY VIOLATION</a:t>
            </a:r>
            <a:endParaRPr sz="2000"/>
          </a:p>
        </p:txBody>
      </p:sp>
      <p:sp>
        <p:nvSpPr>
          <p:cNvPr id="140" name="Google Shape;14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2"/>
          <p:cNvSpPr txBox="1"/>
          <p:nvPr>
            <p:ph idx="2" type="sldNum"/>
          </p:nvPr>
        </p:nvSpPr>
        <p:spPr>
          <a:xfrm>
            <a:off x="58282" y="4663225"/>
            <a:ext cx="2071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 2022 Shinwoo Kim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